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9144000" cx="6858000"/>
  <p:notesSz cx="6858000" cy="9144000"/>
  <p:embeddedFontLst>
    <p:embeddedFont>
      <p:font typeface="Century Gothic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57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4" roundtripDataSignature="AMtx7mgiA27Hef425s7xTc6nUx54q+xD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57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enturyGothic-regular.fntdata"/><Relationship Id="rId11" Type="http://schemas.openxmlformats.org/officeDocument/2006/relationships/slide" Target="slides/slide6.xml"/><Relationship Id="rId22" Type="http://schemas.openxmlformats.org/officeDocument/2006/relationships/font" Target="fonts/CenturyGothic-italic.fntdata"/><Relationship Id="rId10" Type="http://schemas.openxmlformats.org/officeDocument/2006/relationships/slide" Target="slides/slide5.xml"/><Relationship Id="rId21" Type="http://schemas.openxmlformats.org/officeDocument/2006/relationships/font" Target="fonts/CenturyGothic-bold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CenturyGothic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P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8" name="Google Shape;168;p10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7" name="Google Shape;177;p11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f8bc4eefb1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gf8bc4eefb1_0_12:notes"/>
          <p:cNvSpPr/>
          <p:nvPr>
            <p:ph idx="2" type="sldImg"/>
          </p:nvPr>
        </p:nvSpPr>
        <p:spPr>
          <a:xfrm>
            <a:off x="2271713" y="1143000"/>
            <a:ext cx="23145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p12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4" name="Google Shape;204;p13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p4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p5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0" name="Google Shape;130;p6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p7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p8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p9:notes"/>
          <p:cNvSpPr/>
          <p:nvPr>
            <p:ph idx="2" type="sldImg"/>
          </p:nvPr>
        </p:nvSpPr>
        <p:spPr>
          <a:xfrm>
            <a:off x="2271713" y="1143000"/>
            <a:ext cx="2314575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5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5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4"/>
          <p:cNvSpPr txBox="1"/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4"/>
          <p:cNvSpPr txBox="1"/>
          <p:nvPr>
            <p:ph idx="1" type="body"/>
          </p:nvPr>
        </p:nvSpPr>
        <p:spPr>
          <a:xfrm rot="5400000">
            <a:off x="528108" y="2377546"/>
            <a:ext cx="5801784" cy="59150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4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5"/>
          <p:cNvSpPr txBox="1"/>
          <p:nvPr>
            <p:ph type="title"/>
          </p:nvPr>
        </p:nvSpPr>
        <p:spPr>
          <a:xfrm rot="5400000">
            <a:off x="1772576" y="3622015"/>
            <a:ext cx="7749117" cy="1478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5"/>
          <p:cNvSpPr txBox="1"/>
          <p:nvPr>
            <p:ph idx="1" type="body"/>
          </p:nvPr>
        </p:nvSpPr>
        <p:spPr>
          <a:xfrm rot="5400000">
            <a:off x="-1227799" y="2186121"/>
            <a:ext cx="7749117" cy="43505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5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6"/>
          <p:cNvSpPr txBox="1"/>
          <p:nvPr>
            <p:ph type="ctrTitle"/>
          </p:nvPr>
        </p:nvSpPr>
        <p:spPr>
          <a:xfrm>
            <a:off x="514350" y="1496484"/>
            <a:ext cx="5829300" cy="318346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6"/>
          <p:cNvSpPr txBox="1"/>
          <p:nvPr>
            <p:ph idx="1" type="subTitle"/>
          </p:nvPr>
        </p:nvSpPr>
        <p:spPr>
          <a:xfrm>
            <a:off x="857250" y="4802717"/>
            <a:ext cx="5143500" cy="22076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2" name="Google Shape;22;p16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 txBox="1"/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" type="body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7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7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8"/>
          <p:cNvSpPr txBox="1"/>
          <p:nvPr>
            <p:ph type="title"/>
          </p:nvPr>
        </p:nvSpPr>
        <p:spPr>
          <a:xfrm>
            <a:off x="467916" y="2279653"/>
            <a:ext cx="5915025" cy="380364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8"/>
          <p:cNvSpPr txBox="1"/>
          <p:nvPr>
            <p:ph idx="1" type="body"/>
          </p:nvPr>
        </p:nvSpPr>
        <p:spPr>
          <a:xfrm>
            <a:off x="467916" y="6119286"/>
            <a:ext cx="5915025" cy="20002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8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8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8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9"/>
          <p:cNvSpPr txBox="1"/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9"/>
          <p:cNvSpPr txBox="1"/>
          <p:nvPr>
            <p:ph idx="1" type="body"/>
          </p:nvPr>
        </p:nvSpPr>
        <p:spPr>
          <a:xfrm>
            <a:off x="471488" y="2434167"/>
            <a:ext cx="2914650" cy="58017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2" type="body"/>
          </p:nvPr>
        </p:nvSpPr>
        <p:spPr>
          <a:xfrm>
            <a:off x="3471863" y="2434167"/>
            <a:ext cx="2914650" cy="58017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9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9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0"/>
          <p:cNvSpPr txBox="1"/>
          <p:nvPr>
            <p:ph type="title"/>
          </p:nvPr>
        </p:nvSpPr>
        <p:spPr>
          <a:xfrm>
            <a:off x="472381" y="486836"/>
            <a:ext cx="5915025" cy="1767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0"/>
          <p:cNvSpPr txBox="1"/>
          <p:nvPr>
            <p:ph idx="1" type="body"/>
          </p:nvPr>
        </p:nvSpPr>
        <p:spPr>
          <a:xfrm>
            <a:off x="472381" y="2241551"/>
            <a:ext cx="2901255" cy="109854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7" name="Google Shape;47;p20"/>
          <p:cNvSpPr txBox="1"/>
          <p:nvPr>
            <p:ph idx="2" type="body"/>
          </p:nvPr>
        </p:nvSpPr>
        <p:spPr>
          <a:xfrm>
            <a:off x="472381" y="3340100"/>
            <a:ext cx="2901255" cy="49127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3" type="body"/>
          </p:nvPr>
        </p:nvSpPr>
        <p:spPr>
          <a:xfrm>
            <a:off x="3471863" y="2241551"/>
            <a:ext cx="2915543" cy="109854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49" name="Google Shape;49;p20"/>
          <p:cNvSpPr txBox="1"/>
          <p:nvPr>
            <p:ph idx="4" type="body"/>
          </p:nvPr>
        </p:nvSpPr>
        <p:spPr>
          <a:xfrm>
            <a:off x="3471863" y="3340100"/>
            <a:ext cx="2915543" cy="49127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0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1"/>
          <p:cNvSpPr txBox="1"/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1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 txBox="1"/>
          <p:nvPr>
            <p:ph type="title"/>
          </p:nvPr>
        </p:nvSpPr>
        <p:spPr>
          <a:xfrm>
            <a:off x="472381" y="609600"/>
            <a:ext cx="2211884" cy="21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2"/>
          <p:cNvSpPr txBox="1"/>
          <p:nvPr>
            <p:ph idx="1" type="body"/>
          </p:nvPr>
        </p:nvSpPr>
        <p:spPr>
          <a:xfrm>
            <a:off x="2915543" y="1316569"/>
            <a:ext cx="3471863" cy="64981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61" name="Google Shape;61;p22"/>
          <p:cNvSpPr txBox="1"/>
          <p:nvPr>
            <p:ph idx="2" type="body"/>
          </p:nvPr>
        </p:nvSpPr>
        <p:spPr>
          <a:xfrm>
            <a:off x="472381" y="2743200"/>
            <a:ext cx="2211884" cy="5082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2" name="Google Shape;62;p22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2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3"/>
          <p:cNvSpPr txBox="1"/>
          <p:nvPr>
            <p:ph type="title"/>
          </p:nvPr>
        </p:nvSpPr>
        <p:spPr>
          <a:xfrm>
            <a:off x="472381" y="609600"/>
            <a:ext cx="2211884" cy="21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3"/>
          <p:cNvSpPr/>
          <p:nvPr>
            <p:ph idx="2" type="pic"/>
          </p:nvPr>
        </p:nvSpPr>
        <p:spPr>
          <a:xfrm>
            <a:off x="2915543" y="1316569"/>
            <a:ext cx="3471863" cy="6498167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 txBox="1"/>
          <p:nvPr>
            <p:ph idx="1" type="body"/>
          </p:nvPr>
        </p:nvSpPr>
        <p:spPr>
          <a:xfrm>
            <a:off x="472381" y="2743200"/>
            <a:ext cx="2211884" cy="5082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69" name="Google Shape;69;p23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3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P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Relationship Id="rId4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9.png"/><Relationship Id="rId5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jp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a nueva tendencia: Edificios Conectados | MD Blog" id="88" name="Google Shape;88;p1"/>
          <p:cNvPicPr preferRelativeResize="0"/>
          <p:nvPr/>
        </p:nvPicPr>
        <p:blipFill rotWithShape="1">
          <a:blip r:embed="rId3">
            <a:alphaModFix/>
          </a:blip>
          <a:srcRect b="2899" l="22115" r="2411" t="0"/>
          <a:stretch/>
        </p:blipFill>
        <p:spPr>
          <a:xfrm>
            <a:off x="0" y="0"/>
            <a:ext cx="6858000" cy="5882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6858000" cy="9144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/>
          <p:nvPr/>
        </p:nvSpPr>
        <p:spPr>
          <a:xfrm>
            <a:off x="0" y="7050736"/>
            <a:ext cx="6858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MANUAL DE DESPLIEGUE DE COMPONENTES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-PE" sz="14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VERSIÓN 1.0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0" y="7682422"/>
            <a:ext cx="6722533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s-PE" sz="1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AVISO DE CONFIDENCIALIDAD: la información contendida en este documento es de carácter confidencial y está legalmente protegida, solo destinada para el uso del destinatario (s) previsto (s). Cualquier divulgación, difusión, distribución o copia a personas ajenas a la empresa APM TERMINALS o sus filiales, está prohibida.</a:t>
            </a:r>
            <a:endParaRPr b="0" i="0" sz="1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0"/>
          <p:cNvSpPr txBox="1"/>
          <p:nvPr/>
        </p:nvSpPr>
        <p:spPr>
          <a:xfrm>
            <a:off x="374650" y="8682335"/>
            <a:ext cx="68834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10</a:t>
            </a:r>
            <a:endParaRPr b="1" i="0" sz="2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1" name="Google Shape;171;p10"/>
          <p:cNvSpPr/>
          <p:nvPr/>
        </p:nvSpPr>
        <p:spPr>
          <a:xfrm>
            <a:off x="126999" y="8269884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11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0"/>
          <p:cNvSpPr/>
          <p:nvPr/>
        </p:nvSpPr>
        <p:spPr>
          <a:xfrm>
            <a:off x="374650" y="441625"/>
            <a:ext cx="632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TAREA 2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0"/>
          <p:cNvSpPr/>
          <p:nvPr/>
        </p:nvSpPr>
        <p:spPr>
          <a:xfrm>
            <a:off x="0" y="976426"/>
            <a:ext cx="6603900" cy="45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Despliegue de WEB en el IIS.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Consideración</a:t>
            </a:r>
            <a:r>
              <a:rPr b="1"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La web debe de tener conexión con el API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Pasos para realizar: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5200" lvl="0" marL="8891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1.	En el servidor de desarrollo, crear una carpeta en la siguiente ruta para guardar la publicación de la WEB.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25200" lvl="0" marL="8891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Ruta de la carpeta: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25200" lvl="0" marL="8891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C:\inetpub\wwwroot\APM_BIRTHDAY_WEB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25200" lvl="0" marL="8891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En esta ruta se tendrá que descomprimir el archivo publish_apm_birthday_api.zip.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25200" lvl="0" marL="8891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APM.Birthday.Documents/2.Releases/1.API/publish_apm_birthday_web.zip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4" name="Google Shape;174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71400" y="5660326"/>
            <a:ext cx="4661098" cy="2457158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1"/>
          <p:cNvSpPr txBox="1"/>
          <p:nvPr/>
        </p:nvSpPr>
        <p:spPr>
          <a:xfrm>
            <a:off x="374650" y="8682335"/>
            <a:ext cx="68834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11</a:t>
            </a:r>
            <a:endParaRPr b="1" i="0" sz="2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0" name="Google Shape;180;p11"/>
          <p:cNvSpPr/>
          <p:nvPr/>
        </p:nvSpPr>
        <p:spPr>
          <a:xfrm>
            <a:off x="127049" y="6285212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1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1"/>
          <p:cNvSpPr/>
          <p:nvPr/>
        </p:nvSpPr>
        <p:spPr>
          <a:xfrm>
            <a:off x="523875" y="568700"/>
            <a:ext cx="6055500" cy="25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Luego ingresar a la ruta: </a:t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C:\inetpub\wwwroot\APM_BIRTHDAY_WEB\assets\config</a:t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Editar el archivo </a:t>
            </a:r>
            <a:r>
              <a:rPr b="1"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env.js </a:t>
            </a: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con la url pública el API y el puerto asignado o el dominio asignado.</a:t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window.__env.apiUrl = '</a:t>
            </a:r>
            <a:r>
              <a:rPr lang="es-PE" sz="2000">
                <a:solidFill>
                  <a:srgbClr val="595959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http://177.**.**.**:</a:t>
            </a:r>
            <a:r>
              <a:rPr lang="es-PE" sz="2000">
                <a:solidFill>
                  <a:srgbClr val="595959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****</a:t>
            </a:r>
            <a:r>
              <a:rPr lang="es-PE" sz="2000">
                <a:solidFill>
                  <a:srgbClr val="595959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/api</a:t>
            </a: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';</a:t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window.__env.apiIdentity = '</a:t>
            </a:r>
            <a:r>
              <a:rPr lang="es-PE" sz="2000">
                <a:solidFill>
                  <a:srgbClr val="595959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http://177.**.**.**:****</a:t>
            </a: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';</a:t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2" name="Google Shape;18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225200"/>
            <a:ext cx="6553199" cy="2808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f8bc4eefb1_0_12"/>
          <p:cNvSpPr txBox="1"/>
          <p:nvPr/>
        </p:nvSpPr>
        <p:spPr>
          <a:xfrm>
            <a:off x="374650" y="8682335"/>
            <a:ext cx="68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11</a:t>
            </a:r>
            <a:endParaRPr b="1" i="0" sz="2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8" name="Google Shape;188;gf8bc4eefb1_0_12"/>
          <p:cNvSpPr/>
          <p:nvPr/>
        </p:nvSpPr>
        <p:spPr>
          <a:xfrm>
            <a:off x="-24701" y="3923012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1</a:t>
            </a:r>
            <a:r>
              <a:rPr b="1"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gf8bc4eefb1_0_12"/>
          <p:cNvSpPr/>
          <p:nvPr/>
        </p:nvSpPr>
        <p:spPr>
          <a:xfrm>
            <a:off x="76194" y="4535493"/>
            <a:ext cx="6503100" cy="25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3.	Se abrirá una nueva ventana, en la cual se tendrá que ingresar la siguiente información: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Site name: 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APM_BIRTHDAY_WEB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Physical path: 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C:\inetpub\wwwroot\APM_BIRTHDAY_WEB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Port: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Colocar el puerto designado que tenga salida a internet.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gf8bc4eefb1_0_12"/>
          <p:cNvSpPr/>
          <p:nvPr/>
        </p:nvSpPr>
        <p:spPr>
          <a:xfrm>
            <a:off x="76200" y="568696"/>
            <a:ext cx="6503100" cy="9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2.	Abrir: Internet Information Services -&gt; 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Nombre del servidor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-&gt; Sites -&gt; Add Website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1" name="Google Shape;191;gf8bc4eefb1_0_12"/>
          <p:cNvPicPr preferRelativeResize="0"/>
          <p:nvPr/>
        </p:nvPicPr>
        <p:blipFill rotWithShape="1">
          <a:blip r:embed="rId4">
            <a:alphaModFix/>
          </a:blip>
          <a:srcRect b="57155" l="0" r="55929" t="0"/>
          <a:stretch/>
        </p:blipFill>
        <p:spPr>
          <a:xfrm>
            <a:off x="1279875" y="1484596"/>
            <a:ext cx="4095749" cy="2238376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2"/>
          <p:cNvSpPr txBox="1"/>
          <p:nvPr/>
        </p:nvSpPr>
        <p:spPr>
          <a:xfrm>
            <a:off x="374650" y="8682335"/>
            <a:ext cx="68834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12</a:t>
            </a:r>
            <a:endParaRPr b="1" i="0" sz="2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7" name="Google Shape;197;p12"/>
          <p:cNvSpPr/>
          <p:nvPr/>
        </p:nvSpPr>
        <p:spPr>
          <a:xfrm>
            <a:off x="33450" y="6787486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1</a:t>
            </a:r>
            <a:r>
              <a:rPr b="1"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2"/>
          <p:cNvSpPr/>
          <p:nvPr/>
        </p:nvSpPr>
        <p:spPr>
          <a:xfrm>
            <a:off x="83819" y="3892054"/>
            <a:ext cx="6503248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•	Se podrá visualizar que fue creado en el listado de 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Sites.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12"/>
          <p:cNvSpPr/>
          <p:nvPr/>
        </p:nvSpPr>
        <p:spPr>
          <a:xfrm>
            <a:off x="33450" y="3458570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1</a:t>
            </a:r>
            <a:r>
              <a:rPr b="1"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0" name="Google Shape;200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71600" y="304800"/>
            <a:ext cx="3127697" cy="304147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01" name="Google Shape;201;p12"/>
          <p:cNvPicPr preferRelativeResize="0"/>
          <p:nvPr/>
        </p:nvPicPr>
        <p:blipFill rotWithShape="1">
          <a:blip r:embed="rId5">
            <a:alphaModFix/>
          </a:blip>
          <a:srcRect b="62421" l="0" r="24505" t="0"/>
          <a:stretch/>
        </p:blipFill>
        <p:spPr>
          <a:xfrm>
            <a:off x="628650" y="4945990"/>
            <a:ext cx="5600700" cy="1495425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3"/>
          <p:cNvSpPr txBox="1"/>
          <p:nvPr/>
        </p:nvSpPr>
        <p:spPr>
          <a:xfrm>
            <a:off x="374650" y="8682335"/>
            <a:ext cx="68834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13</a:t>
            </a:r>
            <a:endParaRPr b="1" i="0" sz="2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7" name="Google Shape;207;p13"/>
          <p:cNvSpPr/>
          <p:nvPr/>
        </p:nvSpPr>
        <p:spPr>
          <a:xfrm>
            <a:off x="127038" y="4365754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1</a:t>
            </a:r>
            <a:r>
              <a:rPr b="1"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3"/>
          <p:cNvSpPr/>
          <p:nvPr/>
        </p:nvSpPr>
        <p:spPr>
          <a:xfrm>
            <a:off x="-6" y="600229"/>
            <a:ext cx="6503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•	Luego, debería poder visualizarse la Web e iniciar sesión.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8663" y="1393945"/>
            <a:ext cx="5400675" cy="28956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0" name="Google Shape;210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8675" y="5038141"/>
            <a:ext cx="5400675" cy="28956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1" name="Google Shape;211;p13"/>
          <p:cNvSpPr/>
          <p:nvPr/>
        </p:nvSpPr>
        <p:spPr>
          <a:xfrm>
            <a:off x="-50412" y="7911979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1</a:t>
            </a:r>
            <a:r>
              <a:rPr b="1"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a nueva tendencia: Edificios Conectados | MD Blog" id="96" name="Google Shape;96;p2"/>
          <p:cNvPicPr preferRelativeResize="0"/>
          <p:nvPr/>
        </p:nvPicPr>
        <p:blipFill rotWithShape="1">
          <a:blip r:embed="rId3">
            <a:alphaModFix/>
          </a:blip>
          <a:srcRect b="2901" l="22115" r="2411" t="23655"/>
          <a:stretch/>
        </p:blipFill>
        <p:spPr>
          <a:xfrm>
            <a:off x="0" y="13649"/>
            <a:ext cx="6858000" cy="4449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"/>
            <a:ext cx="6858000" cy="9143999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"/>
          <p:cNvSpPr/>
          <p:nvPr/>
        </p:nvSpPr>
        <p:spPr>
          <a:xfrm>
            <a:off x="0" y="7181153"/>
            <a:ext cx="68580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Manual de Despliegue de componentes, para el Sistema Web de Automatización del Proceso de Saludos de Cumpleaños para el Personal de APM TERMINALS.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PM - Log in" id="99" name="Google Shape;99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65842" y="4542263"/>
            <a:ext cx="4873625" cy="26441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/>
        </p:nvSpPr>
        <p:spPr>
          <a:xfrm>
            <a:off x="374650" y="8682335"/>
            <a:ext cx="511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374650" y="441625"/>
            <a:ext cx="632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TAREA 1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3"/>
          <p:cNvSpPr/>
          <p:nvPr/>
        </p:nvSpPr>
        <p:spPr>
          <a:xfrm>
            <a:off x="0" y="976414"/>
            <a:ext cx="6603900" cy="40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Despliegue de API en el IIS.</a:t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Consideraciones:</a:t>
            </a: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Calibri"/>
              <a:buChar char="-"/>
            </a:pP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El API tiene que tener conexión al servidor de base de datos.</a:t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000"/>
              <a:buFont typeface="Calibri"/>
              <a:buChar char="-"/>
            </a:pP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L</a:t>
            </a:r>
            <a:r>
              <a:rPr lang="es-PE" sz="2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os archivos de publicación del API solo funcionaran en el sistema operativo Windows de 64 bits.</a:t>
            </a:r>
            <a:endParaRPr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Pasos para realizar: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		1.	Crear una carpeta en la siguiente ruta para 					guardar la publicación del API.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			Ruta de la carpeta: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			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C:\inetpub\wwwroot\APM_BIRTHDAY_API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25199" lvl="0" marL="13463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En esta ruta se tendrá que descomprimir el archivo 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publish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_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apm_birthday_api_win_x64.zip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PE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APM.Birthday.Documents/2. Releases/1. API/publish_apm_birthday_api_win_x64.zip</a:t>
            </a:r>
            <a:endParaRPr b="1" i="0" sz="29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25199" lvl="0" marL="13463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25199" lvl="0" marL="13463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sz="2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p3"/>
          <p:cNvPicPr preferRelativeResize="0"/>
          <p:nvPr/>
        </p:nvPicPr>
        <p:blipFill rotWithShape="1">
          <a:blip r:embed="rId4">
            <a:alphaModFix/>
          </a:blip>
          <a:srcRect b="16220" l="13828" r="12652" t="13794"/>
          <a:stretch/>
        </p:blipFill>
        <p:spPr>
          <a:xfrm>
            <a:off x="792480" y="5204459"/>
            <a:ext cx="5273040" cy="2823209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8" name="Google Shape;108;p3"/>
          <p:cNvSpPr/>
          <p:nvPr/>
        </p:nvSpPr>
        <p:spPr>
          <a:xfrm>
            <a:off x="-1" y="8027669"/>
            <a:ext cx="699346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32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"/>
          <p:cNvSpPr txBox="1"/>
          <p:nvPr/>
        </p:nvSpPr>
        <p:spPr>
          <a:xfrm>
            <a:off x="374650" y="8682335"/>
            <a:ext cx="511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</a:t>
            </a:r>
            <a:endParaRPr b="1" i="0" sz="2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4" name="Google Shape;114;p4"/>
          <p:cNvSpPr/>
          <p:nvPr/>
        </p:nvSpPr>
        <p:spPr>
          <a:xfrm>
            <a:off x="0" y="478572"/>
            <a:ext cx="660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3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2.	Modificar la cadena de conexión en el archivo 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appsettings.json.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4"/>
          <p:cNvSpPr/>
          <p:nvPr/>
        </p:nvSpPr>
        <p:spPr>
          <a:xfrm>
            <a:off x="-33900" y="3615346"/>
            <a:ext cx="69258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32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"/>
          <p:cNvSpPr/>
          <p:nvPr/>
        </p:nvSpPr>
        <p:spPr>
          <a:xfrm>
            <a:off x="126999" y="4154482"/>
            <a:ext cx="6603900" cy="44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Para Windows Authentication: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Server=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SERVERNAME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;Initial Catalog=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DBNAME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;Integrated Security=true;Connection Timeout=30;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Para SQL Server Authentication: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Server=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SERVERNAME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;InitialCatalog=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DBNAME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;User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ID=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USERNAME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;Password=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PASSWORD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;Connection Timeout=30;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Definiciones: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SERVERNAME: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Nombre del servidor de base de datos.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DBNAME: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Nombre de la base de datos.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USERNAME: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Nombre de usuario de la base de datos.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PASSWORD: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Contraseña del usuario de la base de datos.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p4"/>
          <p:cNvPicPr preferRelativeResize="0"/>
          <p:nvPr/>
        </p:nvPicPr>
        <p:blipFill rotWithShape="1">
          <a:blip r:embed="rId4">
            <a:alphaModFix/>
          </a:blip>
          <a:srcRect b="32773" l="0" r="0" t="0"/>
          <a:stretch/>
        </p:blipFill>
        <p:spPr>
          <a:xfrm>
            <a:off x="608650" y="1424526"/>
            <a:ext cx="5887674" cy="208195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 txBox="1"/>
          <p:nvPr/>
        </p:nvSpPr>
        <p:spPr>
          <a:xfrm>
            <a:off x="374650" y="8682335"/>
            <a:ext cx="511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5"/>
          <p:cNvSpPr/>
          <p:nvPr/>
        </p:nvSpPr>
        <p:spPr>
          <a:xfrm>
            <a:off x="334437" y="3046196"/>
            <a:ext cx="61890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5"/>
          <p:cNvSpPr/>
          <p:nvPr/>
        </p:nvSpPr>
        <p:spPr>
          <a:xfrm>
            <a:off x="126999" y="3698627"/>
            <a:ext cx="66039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3.	Ahora nos toca configurar el Identity Server, para ello tenemos que reemplazar lo resaltado en amarillo por la url pública del API.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"Authority": "</a:t>
            </a:r>
            <a:r>
              <a:rPr b="0" i="0" lang="es-PE" sz="2000" u="none" cap="none" strike="noStrike">
                <a:solidFill>
                  <a:srgbClr val="595959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http://177.**.**.**: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****"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5"/>
          <p:cNvSpPr/>
          <p:nvPr/>
        </p:nvSpPr>
        <p:spPr>
          <a:xfrm>
            <a:off x="24175" y="7511648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32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4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nterfaz de usuario gráfica, Texto, Aplicación, Correo electrónico&#10;&#10;Descripción generada automáticamente" id="126" name="Google Shape;126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1650" y="883925"/>
            <a:ext cx="5448949" cy="2162282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Interfaz de usuario gráfica, Texto, Aplicación, Correo electrónico&#10;&#10;Descripción generada automáticamente" id="127" name="Google Shape;127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5800" y="5261850"/>
            <a:ext cx="5448949" cy="2162282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 txBox="1"/>
          <p:nvPr/>
        </p:nvSpPr>
        <p:spPr>
          <a:xfrm>
            <a:off x="374650" y="8682335"/>
            <a:ext cx="511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6"/>
          <p:cNvSpPr/>
          <p:nvPr/>
        </p:nvSpPr>
        <p:spPr>
          <a:xfrm>
            <a:off x="127050" y="4878816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5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6"/>
          <p:cNvSpPr/>
          <p:nvPr/>
        </p:nvSpPr>
        <p:spPr>
          <a:xfrm>
            <a:off x="50800" y="436004"/>
            <a:ext cx="6603900" cy="22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4.	En el 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Mailconfig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modificar los siguientes parámetros por los de su servidor de correo.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"SmtpHost": "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NOMBRE DEL SERVIDOR SMTP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",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"SmtpPort": 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N°PUERTO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,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"SmtpUser": "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CORREO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",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"SmtpPass": "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CONTRASEÑA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"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6"/>
          <p:cNvSpPr/>
          <p:nvPr/>
        </p:nvSpPr>
        <p:spPr>
          <a:xfrm>
            <a:off x="50850" y="5312680"/>
            <a:ext cx="66039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5.	Abrir: Internet Information Services -&gt; 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Nombre del servidor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-&gt; Sites -&gt; Add Website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2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nterfaz de usuario gráfica, Texto, Aplicación, Correo electrónico&#10;&#10;Descripción generada automáticamente" id="136" name="Google Shape;136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2488" y="2752350"/>
            <a:ext cx="5393325" cy="2140225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7" name="Google Shape;137;p6"/>
          <p:cNvPicPr preferRelativeResize="0"/>
          <p:nvPr/>
        </p:nvPicPr>
        <p:blipFill rotWithShape="1">
          <a:blip r:embed="rId5">
            <a:alphaModFix/>
          </a:blip>
          <a:srcRect b="57156" l="0" r="55929" t="0"/>
          <a:stretch/>
        </p:blipFill>
        <p:spPr>
          <a:xfrm>
            <a:off x="1340801" y="6229400"/>
            <a:ext cx="4120525" cy="22539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8" name="Google Shape;138;p6"/>
          <p:cNvSpPr/>
          <p:nvPr/>
        </p:nvSpPr>
        <p:spPr>
          <a:xfrm>
            <a:off x="47188" y="8478303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6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 txBox="1"/>
          <p:nvPr/>
        </p:nvSpPr>
        <p:spPr>
          <a:xfrm>
            <a:off x="374650" y="8682335"/>
            <a:ext cx="511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7</a:t>
            </a:r>
            <a:endParaRPr b="1" i="0" sz="2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127000" y="6620043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7"/>
          <p:cNvSpPr/>
          <p:nvPr/>
        </p:nvSpPr>
        <p:spPr>
          <a:xfrm>
            <a:off x="50" y="514762"/>
            <a:ext cx="6603900" cy="26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6.	</a:t>
            </a:r>
            <a:r>
              <a:rPr b="0" i="0" lang="es-PE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e abrirá una nueva ventana, en la cual se tendrá que ingresar la siguiente información: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Site name: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APM_BIRTHDAY_API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Physical path: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C:\inetpub\wwwroot\APM_BIRTHDAY_API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Port: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Colocar el puerto designado que tenga salida a internet.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Y luego presionar el botón 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OK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p7"/>
          <p:cNvPicPr preferRelativeResize="0"/>
          <p:nvPr/>
        </p:nvPicPr>
        <p:blipFill rotWithShape="1">
          <a:blip r:embed="rId4">
            <a:alphaModFix/>
          </a:blip>
          <a:srcRect b="20052" l="31505" r="31142" t="14780"/>
          <a:stretch/>
        </p:blipFill>
        <p:spPr>
          <a:xfrm>
            <a:off x="1781175" y="3272212"/>
            <a:ext cx="3295650" cy="3238500"/>
          </a:xfrm>
          <a:prstGeom prst="rect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7" name="Google Shape;147;p7"/>
          <p:cNvSpPr/>
          <p:nvPr/>
        </p:nvSpPr>
        <p:spPr>
          <a:xfrm>
            <a:off x="50" y="7242506"/>
            <a:ext cx="660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•	Se podrá visualizar que fue creado en el listado de 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Sites.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"/>
          <p:cNvSpPr txBox="1"/>
          <p:nvPr/>
        </p:nvSpPr>
        <p:spPr>
          <a:xfrm>
            <a:off x="374650" y="8682335"/>
            <a:ext cx="511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8"/>
          <p:cNvSpPr/>
          <p:nvPr/>
        </p:nvSpPr>
        <p:spPr>
          <a:xfrm>
            <a:off x="127000" y="2405587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127000" y="6468160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9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8"/>
          <p:cNvPicPr preferRelativeResize="0"/>
          <p:nvPr/>
        </p:nvPicPr>
        <p:blipFill rotWithShape="1">
          <a:blip r:embed="rId4">
            <a:alphaModFix/>
          </a:blip>
          <a:srcRect b="61596" l="0" r="25349" t="0"/>
          <a:stretch/>
        </p:blipFill>
        <p:spPr>
          <a:xfrm>
            <a:off x="666750" y="647250"/>
            <a:ext cx="5524500" cy="15240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6" name="Google Shape;156;p8"/>
          <p:cNvSpPr/>
          <p:nvPr/>
        </p:nvSpPr>
        <p:spPr>
          <a:xfrm>
            <a:off x="0" y="3052406"/>
            <a:ext cx="66039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•	Abrir: Internet Information Services -&gt; 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Nombre del servidor</a:t>
            </a: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 -&gt; Aplication Pools.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p8"/>
          <p:cNvPicPr preferRelativeResize="0"/>
          <p:nvPr/>
        </p:nvPicPr>
        <p:blipFill rotWithShape="1">
          <a:blip r:embed="rId5">
            <a:alphaModFix/>
          </a:blip>
          <a:srcRect b="32272" l="0" r="21966" t="0"/>
          <a:stretch/>
        </p:blipFill>
        <p:spPr>
          <a:xfrm>
            <a:off x="920700" y="3952231"/>
            <a:ext cx="4762500" cy="2324100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8" name="Google Shape;158;p8"/>
          <p:cNvSpPr/>
          <p:nvPr/>
        </p:nvSpPr>
        <p:spPr>
          <a:xfrm>
            <a:off x="0" y="7072470"/>
            <a:ext cx="6603900" cy="13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•	Modificar lo siguiente:</a:t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.NET CLR versión: </a:t>
            </a: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No Managed Code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31999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"/>
          <p:cNvSpPr txBox="1"/>
          <p:nvPr/>
        </p:nvSpPr>
        <p:spPr>
          <a:xfrm>
            <a:off x="374650" y="8682335"/>
            <a:ext cx="5111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PE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9</a:t>
            </a:r>
            <a:endParaRPr b="1" i="0" sz="24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4" name="Google Shape;16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19325" y="539675"/>
            <a:ext cx="2419350" cy="2238375"/>
          </a:xfrm>
          <a:prstGeom prst="rect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5" name="Google Shape;165;p9"/>
          <p:cNvSpPr/>
          <p:nvPr/>
        </p:nvSpPr>
        <p:spPr>
          <a:xfrm>
            <a:off x="0" y="2778060"/>
            <a:ext cx="66039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s-PE" sz="2000" u="none" cap="none" strike="noStrik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Figura 10</a:t>
            </a:r>
            <a:endParaRPr b="1" i="0" sz="2000" u="none" cap="none" strike="noStrike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Tema de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2021-08-14T18:28:59Z</dcterms:created>
  <dc:creator>Jmxdigital</dc:creator>
</cp:coreProperties>
</file>